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5" r:id="rId2"/>
    <p:sldId id="302" r:id="rId3"/>
    <p:sldId id="303" r:id="rId4"/>
    <p:sldId id="304" r:id="rId5"/>
    <p:sldId id="305" r:id="rId6"/>
    <p:sldId id="319" r:id="rId7"/>
    <p:sldId id="306" r:id="rId8"/>
    <p:sldId id="307" r:id="rId9"/>
    <p:sldId id="308" r:id="rId10"/>
    <p:sldId id="310" r:id="rId11"/>
    <p:sldId id="320" r:id="rId12"/>
    <p:sldId id="321" r:id="rId13"/>
    <p:sldId id="322" r:id="rId14"/>
    <p:sldId id="324" r:id="rId15"/>
    <p:sldId id="325" r:id="rId16"/>
    <p:sldId id="312" r:id="rId17"/>
    <p:sldId id="326" r:id="rId18"/>
    <p:sldId id="327" r:id="rId19"/>
    <p:sldId id="341" r:id="rId20"/>
    <p:sldId id="342" r:id="rId21"/>
    <p:sldId id="343" r:id="rId22"/>
    <p:sldId id="344" r:id="rId23"/>
    <p:sldId id="345" r:id="rId24"/>
    <p:sldId id="346" r:id="rId25"/>
    <p:sldId id="328" r:id="rId26"/>
    <p:sldId id="331" r:id="rId27"/>
    <p:sldId id="330" r:id="rId28"/>
  </p:sldIdLst>
  <p:sldSz cx="9144000" cy="6858000" type="screen4x3"/>
  <p:notesSz cx="7004050" cy="92900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FFFF"/>
    <a:srgbClr val="0080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381" autoAdjust="0"/>
    <p:restoredTop sz="86341" autoAdjust="0"/>
  </p:normalViewPr>
  <p:slideViewPr>
    <p:cSldViewPr>
      <p:cViewPr varScale="1">
        <p:scale>
          <a:sx n="69" d="100"/>
          <a:sy n="69" d="100"/>
        </p:scale>
        <p:origin x="-196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1968" y="-84"/>
      </p:cViewPr>
      <p:guideLst>
        <p:guide orient="horz" pos="2926"/>
        <p:guide pos="220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3325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3325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51532E7A-7DE7-42DD-B58A-C550A2990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9513" y="696913"/>
            <a:ext cx="4645025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3250"/>
            <a:ext cx="5603875" cy="417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3325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3325"/>
            <a:ext cx="30353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pPr>
              <a:defRPr/>
            </a:pPr>
            <a:fld id="{D9C94135-7861-4ADC-BFBD-94C122FC43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F2543-8C63-410A-A59E-AE29FCB3A2E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3FBC2A-07B3-4EA8-AF5F-DEF887DBD674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021FF-311C-4CF6-A7AA-F42124FF56C3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E1BD7-860A-4948-9DD9-2E8C92151483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3A3FB-AC85-47BF-8C4E-053BCC081C45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57909-C7A0-401A-9DDA-DB4A325BA185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AA9D7-2B6B-463C-A337-87D53A6AF5D2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98AB3-5077-4140-88A4-AC1FF1D02193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4F27A-5B0C-492C-812B-32917614B2E2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7F638D-81FD-4AC6-B0F4-06BC9A9D8772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6062F-BA22-4511-970B-F2B5C8D5A00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9E763-5100-4111-AB39-724DBC80BE82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069FF5-626E-4046-8CE3-A2F7FB1C15FB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0DD65-3B0B-4BC2-A93E-541341E3D1F6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E56F2-5A55-4627-BF91-D09355B4E5FF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4EE6A4-59C8-459D-898C-A6EF7AAEB288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E32A4F-9329-4C39-89B9-975FEBCA33AA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7775AF-1580-446B-894B-F1B861F6AC64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8BCA24-D225-49DB-9D32-0C5F6079ECCD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1FA59F-5EED-4F7C-B427-A309DE65CE3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4146C-502A-41AA-A19F-C1B733B0F078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7F7B2-9745-41ED-AB1D-7794F9D6E2B7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C6D928-277C-42D3-9E8E-7DB8651698FA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A71DCB-B3B2-42AE-9AAC-693D28720B8F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DFD98-6C1F-473A-A497-6B9A726D3B34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2B1E8-6317-4D77-8C00-1B94D6E32F3E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417D0-9BD6-4AA4-B7BD-1075F90008CA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F189E-93E9-4AD7-BAE3-189247F1F2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51997-0298-43B3-981C-79A1CB54B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090F4-297E-4712-8BC8-7CFE52F3C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CA998-3744-4A4C-A628-E21DC63C2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1BAB1-5D1A-4960-B52E-6C3ADEA3B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3A9C3-AD47-4D50-822D-6931A4C1D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DBF83-5AF2-4AEF-B759-F194E0A36C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58362-99D8-4A25-A439-7BD5A82F5B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F848A-BD87-43A8-84F6-916034FD1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61030-1C03-46C1-B5D6-E62A5A779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2CC1D-D12E-44CC-A661-3F30C7E7AB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CC8B3-66C3-4A93-95FC-27390A85F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7ED6132-E06C-4B3E-A41F-4B93BD39E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CD8D74-1138-46A9-BAC5-5180009AA35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0723" name="Rectangle 15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25"/>
            <a:ext cx="8229600" cy="2378075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ECE 802, Electric Motor Control 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Permanent-Magnet Ac Machines</a:t>
            </a:r>
            <a:br>
              <a:rPr lang="en-US" sz="3600" dirty="0" smtClean="0"/>
            </a:br>
            <a:r>
              <a:rPr lang="en-US" sz="3600" dirty="0" smtClean="0"/>
              <a:t>with Non-Sinusoidal Back-Emf</a:t>
            </a:r>
          </a:p>
        </p:txBody>
      </p:sp>
      <p:sp>
        <p:nvSpPr>
          <p:cNvPr id="30724" name="Text Box 156"/>
          <p:cNvSpPr txBox="1">
            <a:spLocks noChangeArrowheads="1"/>
          </p:cNvSpPr>
          <p:nvPr/>
        </p:nvSpPr>
        <p:spPr bwMode="auto">
          <a:xfrm>
            <a:off x="685800" y="4708525"/>
            <a:ext cx="7848600" cy="131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P.L. Chapman, S.D. </a:t>
            </a:r>
            <a:r>
              <a:rPr lang="en-US" dirty="0" err="1"/>
              <a:t>Sudhoff</a:t>
            </a:r>
            <a:r>
              <a:rPr lang="en-US" dirty="0"/>
              <a:t>, and C.A. Whitcomb, “Multiple Reference Frame Analysis of Non-Sinusoidal Brushless Dc Drives,” </a:t>
            </a:r>
            <a:r>
              <a:rPr lang="en-US" i="1" dirty="0"/>
              <a:t>IEEE Transactions on Energy Conversion</a:t>
            </a:r>
            <a:r>
              <a:rPr lang="en-US" dirty="0"/>
              <a:t>, volume 14,  number 3,  pages 440-446, September 1999.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133515-5377-4FFC-8F96-E64F2BD0B6E4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487363"/>
          </a:xfrm>
        </p:spPr>
        <p:txBody>
          <a:bodyPr/>
          <a:lstStyle/>
          <a:p>
            <a:pPr eaLnBrk="1" hangingPunct="1"/>
            <a:r>
              <a:rPr lang="en-US" sz="3200" smtClean="0"/>
              <a:t>Rotor Reference Frame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 l="17416" t="28032" r="59209" b="45563"/>
          <a:stretch>
            <a:fillRect/>
          </a:stretch>
        </p:blipFill>
        <p:spPr bwMode="auto">
          <a:xfrm>
            <a:off x="1600200" y="1752600"/>
            <a:ext cx="61341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058497-796E-49B3-A015-BB371BAE3AD7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229600" cy="487362"/>
          </a:xfrm>
        </p:spPr>
        <p:txBody>
          <a:bodyPr/>
          <a:lstStyle/>
          <a:p>
            <a:pPr eaLnBrk="1" hangingPunct="1"/>
            <a:r>
              <a:rPr lang="en-US" sz="3200" smtClean="0"/>
              <a:t>Rotor to </a:t>
            </a:r>
            <a:r>
              <a:rPr lang="en-US" sz="3200" i="1" smtClean="0"/>
              <a:t>xr</a:t>
            </a:r>
            <a:r>
              <a:rPr lang="en-US" sz="3200" smtClean="0"/>
              <a:t> Reference Frame Transformation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 cstate="print"/>
          <a:srcRect l="6625" t="46875" r="70334" b="40500"/>
          <a:stretch>
            <a:fillRect/>
          </a:stretch>
        </p:blipFill>
        <p:spPr bwMode="auto">
          <a:xfrm>
            <a:off x="1447800" y="1981200"/>
            <a:ext cx="6042025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BFFFB4-3AAB-46CA-AB27-01CB7B483FC6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84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533400"/>
          </a:xfrm>
        </p:spPr>
        <p:txBody>
          <a:bodyPr/>
          <a:lstStyle/>
          <a:p>
            <a:pPr eaLnBrk="1" hangingPunct="1"/>
            <a:r>
              <a:rPr lang="en-US" sz="3200" smtClean="0"/>
              <a:t>Zero Sequence Transformation</a:t>
            </a:r>
          </a:p>
        </p:txBody>
      </p:sp>
      <p:pic>
        <p:nvPicPr>
          <p:cNvPr id="18439" name="Picture 3"/>
          <p:cNvPicPr>
            <a:picLocks noChangeAspect="1" noChangeArrowheads="1"/>
          </p:cNvPicPr>
          <p:nvPr/>
        </p:nvPicPr>
        <p:blipFill>
          <a:blip r:embed="rId4" cstate="print"/>
          <a:srcRect l="20541" t="28969" r="61041" b="63657"/>
          <a:stretch>
            <a:fillRect/>
          </a:stretch>
        </p:blipFill>
        <p:spPr bwMode="auto">
          <a:xfrm>
            <a:off x="2133600" y="1828800"/>
            <a:ext cx="491807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4"/>
          <p:cNvPicPr>
            <a:picLocks noChangeAspect="1" noChangeArrowheads="1"/>
          </p:cNvPicPr>
          <p:nvPr/>
        </p:nvPicPr>
        <p:blipFill>
          <a:blip r:embed="rId4" cstate="print"/>
          <a:srcRect l="20537" t="38625" r="60791" b="57469"/>
          <a:stretch>
            <a:fillRect/>
          </a:stretch>
        </p:blipFill>
        <p:spPr bwMode="auto">
          <a:xfrm>
            <a:off x="2133600" y="3124200"/>
            <a:ext cx="49514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1" name="Text Box 5"/>
          <p:cNvSpPr txBox="1">
            <a:spLocks noChangeArrowheads="1"/>
          </p:cNvSpPr>
          <p:nvPr/>
        </p:nvSpPr>
        <p:spPr bwMode="auto">
          <a:xfrm>
            <a:off x="1371600" y="4038600"/>
            <a:ext cx="61722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The zero sequence transformation is similar to the trigonometric Fourier series and preserves the zero sequence components</a:t>
            </a:r>
          </a:p>
        </p:txBody>
      </p:sp>
      <p:graphicFrame>
        <p:nvGraphicFramePr>
          <p:cNvPr id="18434" name="Object 6"/>
          <p:cNvGraphicFramePr>
            <a:graphicFrameLocks noChangeAspect="1"/>
          </p:cNvGraphicFramePr>
          <p:nvPr/>
        </p:nvGraphicFramePr>
        <p:xfrm>
          <a:off x="1524000" y="5181600"/>
          <a:ext cx="2128838" cy="511175"/>
        </p:xfrm>
        <a:graphic>
          <a:graphicData uri="http://schemas.openxmlformats.org/presentationml/2006/ole">
            <p:oleObj spid="_x0000_s18434" name="Equation" r:id="rId5" imgW="1638000" imgH="393480" progId="Equation.DSMT4">
              <p:embed/>
            </p:oleObj>
          </a:graphicData>
        </a:graphic>
      </p:graphicFrame>
      <p:graphicFrame>
        <p:nvGraphicFramePr>
          <p:cNvPr id="18435" name="Object 7"/>
          <p:cNvGraphicFramePr>
            <a:graphicFrameLocks noChangeAspect="1"/>
          </p:cNvGraphicFramePr>
          <p:nvPr/>
        </p:nvGraphicFramePr>
        <p:xfrm>
          <a:off x="1549400" y="5791200"/>
          <a:ext cx="2078038" cy="511175"/>
        </p:xfrm>
        <a:graphic>
          <a:graphicData uri="http://schemas.openxmlformats.org/presentationml/2006/ole">
            <p:oleObj spid="_x0000_s18435" name="Equation" r:id="rId6" imgW="1600200" imgH="393480" progId="Equation.DSMT4">
              <p:embed/>
            </p:oleObj>
          </a:graphicData>
        </a:graphic>
      </p:graphicFrame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4572000" y="5257800"/>
          <a:ext cx="1287463" cy="379413"/>
        </p:xfrm>
        <a:graphic>
          <a:graphicData uri="http://schemas.openxmlformats.org/presentationml/2006/ole">
            <p:oleObj spid="_x0000_s18436" name="Equation" r:id="rId7" imgW="990360" imgH="2919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F6C516-56CA-42DA-9057-F1057E274B59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Voltage and Flux Equations</a:t>
            </a:r>
            <a:br>
              <a:rPr lang="en-US" sz="3200" smtClean="0"/>
            </a:br>
            <a:r>
              <a:rPr lang="en-US" sz="3200" smtClean="0"/>
              <a:t>in the </a:t>
            </a:r>
            <a:r>
              <a:rPr lang="en-US" sz="3200" i="1" smtClean="0"/>
              <a:t>x</a:t>
            </a:r>
            <a:r>
              <a:rPr lang="en-US" sz="3200" smtClean="0"/>
              <a:t> Reference Frame</a:t>
            </a:r>
          </a:p>
        </p:txBody>
      </p:sp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3" cstate="print"/>
          <a:srcRect l="55458" t="20438" r="29167" b="48187"/>
          <a:stretch>
            <a:fillRect/>
          </a:stretch>
        </p:blipFill>
        <p:spPr bwMode="auto">
          <a:xfrm>
            <a:off x="2438400" y="1427163"/>
            <a:ext cx="3986213" cy="367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4" cstate="print"/>
          <a:srcRect l="55690" t="69580" r="26074" b="23926"/>
          <a:stretch>
            <a:fillRect/>
          </a:stretch>
        </p:blipFill>
        <p:spPr bwMode="auto">
          <a:xfrm>
            <a:off x="2286000" y="5815013"/>
            <a:ext cx="5715000" cy="814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2209800" y="5391150"/>
            <a:ext cx="9112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torque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349C1D-04B9-483E-A16F-4DBE788ADE0E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Equivalent Circuit with </a:t>
            </a:r>
            <a:r>
              <a:rPr lang="en-US" sz="3200" i="1" smtClean="0"/>
              <a:t>x</a:t>
            </a:r>
            <a:r>
              <a:rPr lang="en-US" sz="3200" smtClean="0"/>
              <a:t> = 1, -5, 7</a:t>
            </a:r>
          </a:p>
        </p:txBody>
      </p:sp>
      <p:pic>
        <p:nvPicPr>
          <p:cNvPr id="35844" name="Picture 5" descr="PMSM Circuit"/>
          <p:cNvPicPr>
            <a:picLocks noChangeAspect="1" noChangeArrowheads="1"/>
          </p:cNvPicPr>
          <p:nvPr/>
        </p:nvPicPr>
        <p:blipFill>
          <a:blip r:embed="rId3" cstate="print"/>
          <a:srcRect l="-2319" t="-3224" r="-2029" b="-3157"/>
          <a:stretch>
            <a:fillRect/>
          </a:stretch>
        </p:blipFill>
        <p:spPr bwMode="auto">
          <a:xfrm>
            <a:off x="1295400" y="1295400"/>
            <a:ext cx="6858000" cy="502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D7E6C6-7B08-4855-AEEF-AF5328299059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pPr eaLnBrk="1" hangingPunct="1"/>
            <a:r>
              <a:rPr lang="en-US" sz="3200" smtClean="0"/>
              <a:t>Zero Sequence Circuit with </a:t>
            </a:r>
            <a:r>
              <a:rPr lang="en-US" sz="3200" i="1" smtClean="0"/>
              <a:t>y</a:t>
            </a:r>
            <a:r>
              <a:rPr lang="en-US" sz="3200" smtClean="0"/>
              <a:t> = 3</a:t>
            </a:r>
          </a:p>
        </p:txBody>
      </p:sp>
      <p:pic>
        <p:nvPicPr>
          <p:cNvPr id="36868" name="Picture 3" descr="PMSM Circuit"/>
          <p:cNvPicPr>
            <a:picLocks noChangeAspect="1" noChangeArrowheads="1"/>
          </p:cNvPicPr>
          <p:nvPr/>
        </p:nvPicPr>
        <p:blipFill>
          <a:blip r:embed="rId3" cstate="print"/>
          <a:srcRect l="-1183" t="-5411" r="-1675" b="-8231"/>
          <a:stretch>
            <a:fillRect/>
          </a:stretch>
        </p:blipFill>
        <p:spPr bwMode="auto">
          <a:xfrm>
            <a:off x="792163" y="1579563"/>
            <a:ext cx="7666037" cy="184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DF832F-8491-42E8-9E32-479D55D5042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229600" cy="487362"/>
          </a:xfrm>
        </p:spPr>
        <p:txBody>
          <a:bodyPr/>
          <a:lstStyle/>
          <a:p>
            <a:pPr eaLnBrk="1" hangingPunct="1"/>
            <a:r>
              <a:rPr lang="en-US" sz="3200" smtClean="0"/>
              <a:t>Simulation Diagram</a:t>
            </a:r>
          </a:p>
        </p:txBody>
      </p:sp>
      <p:pic>
        <p:nvPicPr>
          <p:cNvPr id="37892" name="Picture 3" descr="PMSM Circuit"/>
          <p:cNvPicPr>
            <a:picLocks noChangeAspect="1" noChangeArrowheads="1"/>
          </p:cNvPicPr>
          <p:nvPr/>
        </p:nvPicPr>
        <p:blipFill>
          <a:blip r:embed="rId3" cstate="print"/>
          <a:srcRect l="-891" t="-3305" r="-1634" b="-2480"/>
          <a:stretch>
            <a:fillRect/>
          </a:stretch>
        </p:blipFill>
        <p:spPr bwMode="auto">
          <a:xfrm>
            <a:off x="228600" y="2209800"/>
            <a:ext cx="8763000" cy="2438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3962400" y="1143000"/>
            <a:ext cx="1385888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 = 1, -5, 7</a:t>
            </a:r>
          </a:p>
          <a:p>
            <a:r>
              <a:rPr lang="en-US" i="1"/>
              <a:t>y</a:t>
            </a:r>
            <a:r>
              <a:rPr lang="en-US"/>
              <a:t>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B515EF-7054-4C6B-BCC6-B2BBE7C6EE08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533400"/>
          </a:xfrm>
        </p:spPr>
        <p:txBody>
          <a:bodyPr/>
          <a:lstStyle/>
          <a:p>
            <a:pPr eaLnBrk="1" hangingPunct="1"/>
            <a:r>
              <a:rPr lang="en-US" sz="3200" smtClean="0"/>
              <a:t>Inverter Topology</a:t>
            </a:r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3" cstate="print"/>
          <a:srcRect l="58932" t="31543" r="24290" b="44563"/>
          <a:stretch>
            <a:fillRect/>
          </a:stretch>
        </p:blipFill>
        <p:spPr bwMode="auto">
          <a:xfrm>
            <a:off x="2286000" y="1017588"/>
            <a:ext cx="4498975" cy="2563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4" cstate="print"/>
          <a:srcRect l="77591" t="28906" r="5222" b="45296"/>
          <a:stretch>
            <a:fillRect/>
          </a:stretch>
        </p:blipFill>
        <p:spPr bwMode="auto">
          <a:xfrm>
            <a:off x="2590800" y="3960813"/>
            <a:ext cx="4191000" cy="2516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73FEE9-BB6A-4B26-9BB1-EE85606B54C0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487363"/>
          </a:xfrm>
        </p:spPr>
        <p:txBody>
          <a:bodyPr/>
          <a:lstStyle/>
          <a:p>
            <a:pPr eaLnBrk="1" hangingPunct="1"/>
            <a:r>
              <a:rPr lang="en-US" sz="3200" smtClean="0"/>
              <a:t>Drive Voltage Equations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 cstate="print"/>
          <a:srcRect l="57500" t="29688" r="5313" b="34375"/>
          <a:stretch>
            <a:fillRect/>
          </a:stretch>
        </p:blipFill>
        <p:spPr bwMode="auto">
          <a:xfrm>
            <a:off x="1905000" y="3957638"/>
            <a:ext cx="5334000" cy="20621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4" cstate="print"/>
          <a:srcRect l="77591" t="28906" r="5222" b="45296"/>
          <a:stretch>
            <a:fillRect/>
          </a:stretch>
        </p:blipFill>
        <p:spPr bwMode="auto">
          <a:xfrm>
            <a:off x="2514600" y="1065213"/>
            <a:ext cx="4191000" cy="2516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81883A-CEC5-4EAF-B580-A8E137CF2FF6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487363"/>
          </a:xfrm>
        </p:spPr>
        <p:txBody>
          <a:bodyPr/>
          <a:lstStyle/>
          <a:p>
            <a:pPr eaLnBrk="1" hangingPunct="1"/>
            <a:r>
              <a:rPr lang="en-US" sz="3200" smtClean="0"/>
              <a:t>Steady-State Calculations</a:t>
            </a: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371600"/>
            <a:ext cx="6556375" cy="27416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3168D4-C443-4E47-ACDC-F0B3361F371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PMSM Geometry</a:t>
            </a:r>
          </a:p>
        </p:txBody>
      </p:sp>
      <p:pic>
        <p:nvPicPr>
          <p:cNvPr id="31748" name="Picture 12"/>
          <p:cNvPicPr>
            <a:picLocks noChangeAspect="1" noChangeArrowheads="1"/>
          </p:cNvPicPr>
          <p:nvPr/>
        </p:nvPicPr>
        <p:blipFill>
          <a:blip r:embed="rId3" cstate="print"/>
          <a:srcRect l="7639" t="18750" r="80765" b="53320"/>
          <a:stretch>
            <a:fillRect/>
          </a:stretch>
        </p:blipFill>
        <p:spPr bwMode="auto">
          <a:xfrm>
            <a:off x="2362200" y="1295400"/>
            <a:ext cx="41989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14974D-1972-46DC-8F21-2C60DB51DC9C}" type="slidenum">
              <a:rPr lang="en-US" smtClean="0"/>
              <a:pPr/>
              <a:t>20</a:t>
            </a:fld>
            <a:endParaRPr lang="en-US" smtClean="0"/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838200"/>
            <a:ext cx="6819900" cy="4441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F5B75A-C8FF-4AC1-B571-AC6E9C007930}" type="slidenum">
              <a:rPr lang="en-US" smtClean="0"/>
              <a:pPr/>
              <a:t>21</a:t>
            </a:fld>
            <a:endParaRPr lang="en-US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38200"/>
            <a:ext cx="5548313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EBA46E-50A3-479F-80FB-522C8F2EF1B9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3975100" cy="47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D66087-176A-4331-8CEE-2768E262684A}" type="slidenum">
              <a:rPr lang="en-US" smtClean="0"/>
              <a:pPr/>
              <a:t>23</a:t>
            </a:fld>
            <a:endParaRPr lang="en-US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143000"/>
            <a:ext cx="3925887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522D01-86E4-450A-B3F6-40C7BC77012E}" type="slidenum">
              <a:rPr lang="en-US" smtClean="0"/>
              <a:pPr/>
              <a:t>24</a:t>
            </a:fld>
            <a:endParaRPr lang="en-US" smtClean="0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 cstate="print"/>
          <a:srcRect l="77617" t="31804" r="5228" b="33626"/>
          <a:stretch>
            <a:fillRect/>
          </a:stretch>
        </p:blipFill>
        <p:spPr bwMode="auto">
          <a:xfrm>
            <a:off x="1219200" y="3124200"/>
            <a:ext cx="4183063" cy="3371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81000"/>
            <a:ext cx="4986337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128B40-1B11-4C22-9D47-B3EEB6C4BC14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229600" cy="715963"/>
          </a:xfrm>
        </p:spPr>
        <p:txBody>
          <a:bodyPr/>
          <a:lstStyle/>
          <a:p>
            <a:pPr eaLnBrk="1" hangingPunct="1"/>
            <a:r>
              <a:rPr lang="en-US" sz="3200" smtClean="0"/>
              <a:t>Lab Measurement and Detailed Model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 l="74908" t="22688" r="8267" b="19954"/>
          <a:stretch>
            <a:fillRect/>
          </a:stretch>
        </p:blipFill>
        <p:spPr bwMode="auto">
          <a:xfrm>
            <a:off x="152400" y="990600"/>
            <a:ext cx="4102100" cy="5594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4" cstate="print"/>
          <a:srcRect l="56302" t="21257" r="26563" b="22119"/>
          <a:stretch>
            <a:fillRect/>
          </a:stretch>
        </p:blipFill>
        <p:spPr bwMode="auto">
          <a:xfrm>
            <a:off x="4495800" y="990600"/>
            <a:ext cx="4178300" cy="552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131AE1-E24B-4253-951E-61156B79866B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229600" cy="715963"/>
          </a:xfrm>
        </p:spPr>
        <p:txBody>
          <a:bodyPr/>
          <a:lstStyle/>
          <a:p>
            <a:pPr eaLnBrk="1" hangingPunct="1"/>
            <a:r>
              <a:rPr lang="en-US" sz="3200" smtClean="0"/>
              <a:t>Lab Measurement and MRF Model</a:t>
            </a: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 cstate="print"/>
          <a:srcRect l="56158" t="22688" r="26250" b="19954"/>
          <a:stretch>
            <a:fillRect/>
          </a:stretch>
        </p:blipFill>
        <p:spPr bwMode="auto">
          <a:xfrm>
            <a:off x="4549775" y="914400"/>
            <a:ext cx="4289425" cy="5594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8133" name="Picture 4"/>
          <p:cNvPicPr>
            <a:picLocks noChangeAspect="1" noChangeArrowheads="1"/>
          </p:cNvPicPr>
          <p:nvPr/>
        </p:nvPicPr>
        <p:blipFill>
          <a:blip r:embed="rId3" cstate="print"/>
          <a:srcRect l="74908" t="22688" r="8267" b="19954"/>
          <a:stretch>
            <a:fillRect/>
          </a:stretch>
        </p:blipFill>
        <p:spPr bwMode="auto">
          <a:xfrm>
            <a:off x="152400" y="990600"/>
            <a:ext cx="4102100" cy="5594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2D7A0D-6A6E-4D91-A36A-2E60AD30DA8B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z="3200" smtClean="0"/>
              <a:t>MRF Model Currents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 cstate="print"/>
          <a:srcRect l="74689" t="20313" r="7187" b="21875"/>
          <a:stretch>
            <a:fillRect/>
          </a:stretch>
        </p:blipFill>
        <p:spPr bwMode="auto">
          <a:xfrm>
            <a:off x="2209800" y="1066800"/>
            <a:ext cx="4419600" cy="5638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0D9C72-D3B6-419D-9814-74EF0E10E3C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112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Flux Linkages in </a:t>
            </a:r>
            <a:r>
              <a:rPr lang="en-US" sz="3200" i="1" smtClean="0"/>
              <a:t>a</a:t>
            </a:r>
            <a:r>
              <a:rPr lang="en-US" sz="3200" smtClean="0"/>
              <a:t>-</a:t>
            </a:r>
            <a:r>
              <a:rPr lang="en-US" sz="3200" i="1" smtClean="0"/>
              <a:t>b</a:t>
            </a:r>
            <a:r>
              <a:rPr lang="en-US" sz="3200" smtClean="0"/>
              <a:t>-</a:t>
            </a:r>
            <a:r>
              <a:rPr lang="en-US" sz="3200" i="1" smtClean="0"/>
              <a:t>c</a:t>
            </a:r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457200" y="1600200"/>
          <a:ext cx="8118475" cy="1160463"/>
        </p:xfrm>
        <a:graphic>
          <a:graphicData uri="http://schemas.openxmlformats.org/presentationml/2006/ole">
            <p:oleObj spid="_x0000_s11266" name="Equation" r:id="rId4" imgW="6210000" imgH="888840" progId="Equation.DSMT4">
              <p:embed/>
            </p:oleObj>
          </a:graphicData>
        </a:graphic>
      </p:graphicFrame>
      <p:graphicFrame>
        <p:nvGraphicFramePr>
          <p:cNvPr id="11267" name="Object 5"/>
          <p:cNvGraphicFramePr>
            <a:graphicFrameLocks noChangeAspect="1"/>
          </p:cNvGraphicFramePr>
          <p:nvPr/>
        </p:nvGraphicFramePr>
        <p:xfrm>
          <a:off x="511175" y="3238500"/>
          <a:ext cx="6499225" cy="1152525"/>
        </p:xfrm>
        <a:graphic>
          <a:graphicData uri="http://schemas.openxmlformats.org/presentationml/2006/ole">
            <p:oleObj spid="_x0000_s11267" name="Equation" r:id="rId5" imgW="5016240" imgH="888840" progId="Equation.DSMT4">
              <p:embed/>
            </p:oleObj>
          </a:graphicData>
        </a:graphic>
      </p:graphicFrame>
      <p:graphicFrame>
        <p:nvGraphicFramePr>
          <p:cNvPr id="11268" name="Object 7"/>
          <p:cNvGraphicFramePr>
            <a:graphicFrameLocks noChangeAspect="1"/>
          </p:cNvGraphicFramePr>
          <p:nvPr/>
        </p:nvGraphicFramePr>
        <p:xfrm>
          <a:off x="5818188" y="4495800"/>
          <a:ext cx="525462" cy="298450"/>
        </p:xfrm>
        <a:graphic>
          <a:graphicData uri="http://schemas.openxmlformats.org/presentationml/2006/ole">
            <p:oleObj spid="_x0000_s11268" name="Equation" r:id="rId6" imgW="406080" imgH="228600" progId="Equation.DSMT4">
              <p:embed/>
            </p:oleObj>
          </a:graphicData>
        </a:graphic>
      </p:graphicFrame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07988" y="2819400"/>
            <a:ext cx="13684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re-write as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735513" y="4430713"/>
            <a:ext cx="876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where</a:t>
            </a:r>
          </a:p>
        </p:txBody>
      </p:sp>
      <p:graphicFrame>
        <p:nvGraphicFramePr>
          <p:cNvPr id="11269" name="Object 10"/>
          <p:cNvGraphicFramePr>
            <a:graphicFrameLocks noChangeAspect="1"/>
          </p:cNvGraphicFramePr>
          <p:nvPr/>
        </p:nvGraphicFramePr>
        <p:xfrm>
          <a:off x="685800" y="5486400"/>
          <a:ext cx="1682750" cy="303213"/>
        </p:xfrm>
        <a:graphic>
          <a:graphicData uri="http://schemas.openxmlformats.org/presentationml/2006/ole">
            <p:oleObj spid="_x0000_s11269" name="Equation" r:id="rId7" imgW="1269720" imgH="228600" progId="Equation.DSMT4">
              <p:embed/>
            </p:oleObj>
          </a:graphicData>
        </a:graphic>
      </p:graphicFrame>
      <p:sp>
        <p:nvSpPr>
          <p:cNvPr id="11274" name="Text Box 12"/>
          <p:cNvSpPr txBox="1">
            <a:spLocks noChangeArrowheads="1"/>
          </p:cNvSpPr>
          <p:nvPr/>
        </p:nvSpPr>
        <p:spPr bwMode="auto">
          <a:xfrm>
            <a:off x="544513" y="4887913"/>
            <a:ext cx="24558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compress equations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8DB615-3A1F-4D8B-80E9-A8B97857CEB2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22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Transform to </a:t>
            </a:r>
            <a:r>
              <a:rPr lang="en-US" sz="3200" i="1" smtClean="0"/>
              <a:t>x</a:t>
            </a:r>
            <a:r>
              <a:rPr lang="en-US" sz="3200" i="1" smtClean="0">
                <a:latin typeface="Symbol" pitchFamily="18" charset="2"/>
              </a:rPr>
              <a:t>q</a:t>
            </a:r>
            <a:r>
              <a:rPr lang="en-US" sz="3200" i="1" baseline="-25000" smtClean="0"/>
              <a:t>r</a:t>
            </a:r>
            <a:r>
              <a:rPr lang="en-US" sz="3200" smtClean="0"/>
              <a:t> Reference Frame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1143000" y="1371600"/>
          <a:ext cx="1649413" cy="296863"/>
        </p:xfrm>
        <a:graphic>
          <a:graphicData uri="http://schemas.openxmlformats.org/presentationml/2006/ole">
            <p:oleObj spid="_x0000_s12290" name="Equation" r:id="rId4" imgW="1269720" imgH="228600" progId="Equation.DSMT4">
              <p:embed/>
            </p:oleObj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1066800" y="1905000"/>
          <a:ext cx="2508250" cy="314325"/>
        </p:xfrm>
        <a:graphic>
          <a:graphicData uri="http://schemas.openxmlformats.org/presentationml/2006/ole">
            <p:oleObj spid="_x0000_s12291" name="Equation" r:id="rId5" imgW="1930320" imgH="241200" progId="Equation.DSMT4">
              <p:embed/>
            </p:oleObj>
          </a:graphicData>
        </a:graphic>
      </p:graphicFrame>
      <p:graphicFrame>
        <p:nvGraphicFramePr>
          <p:cNvPr id="12292" name="Object 6"/>
          <p:cNvGraphicFramePr>
            <a:graphicFrameLocks noChangeAspect="1"/>
          </p:cNvGraphicFramePr>
          <p:nvPr/>
        </p:nvGraphicFramePr>
        <p:xfrm>
          <a:off x="1085850" y="2473325"/>
          <a:ext cx="2657475" cy="412750"/>
        </p:xfrm>
        <a:graphic>
          <a:graphicData uri="http://schemas.openxmlformats.org/presentationml/2006/ole">
            <p:oleObj spid="_x0000_s12292" name="Equation" r:id="rId6" imgW="2044440" imgH="317160" progId="Equation.DSMT4">
              <p:embed/>
            </p:oleObj>
          </a:graphicData>
        </a:graphic>
      </p:graphicFrame>
      <p:graphicFrame>
        <p:nvGraphicFramePr>
          <p:cNvPr id="12293" name="Object 8"/>
          <p:cNvGraphicFramePr>
            <a:graphicFrameLocks noChangeAspect="1"/>
          </p:cNvGraphicFramePr>
          <p:nvPr/>
        </p:nvGraphicFramePr>
        <p:xfrm>
          <a:off x="1060450" y="3190875"/>
          <a:ext cx="3663950" cy="923925"/>
        </p:xfrm>
        <a:graphic>
          <a:graphicData uri="http://schemas.openxmlformats.org/presentationml/2006/ole">
            <p:oleObj spid="_x0000_s12293" name="Equation" r:id="rId7" imgW="2819160" imgH="711000" progId="Equation.DSMT4">
              <p:embed/>
            </p:oleObj>
          </a:graphicData>
        </a:graphic>
      </p:graphicFrame>
      <p:graphicFrame>
        <p:nvGraphicFramePr>
          <p:cNvPr id="12294" name="Object 10"/>
          <p:cNvGraphicFramePr>
            <a:graphicFrameLocks noChangeAspect="1"/>
          </p:cNvGraphicFramePr>
          <p:nvPr/>
        </p:nvGraphicFramePr>
        <p:xfrm>
          <a:off x="1003300" y="4303713"/>
          <a:ext cx="7310438" cy="1155700"/>
        </p:xfrm>
        <a:graphic>
          <a:graphicData uri="http://schemas.openxmlformats.org/presentationml/2006/ole">
            <p:oleObj spid="_x0000_s12294" name="Equation" r:id="rId8" imgW="5626080" imgH="88884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265DEA-2E66-46AF-9B1C-13AA922452BD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Magnet Flux Linkage</a:t>
            </a:r>
            <a:br>
              <a:rPr lang="en-US" sz="3200" smtClean="0"/>
            </a:br>
            <a:r>
              <a:rPr lang="en-US" sz="3200" smtClean="0"/>
              <a:t>(Rotor Reference Frame)</a:t>
            </a:r>
          </a:p>
        </p:txBody>
      </p:sp>
      <p:graphicFrame>
        <p:nvGraphicFramePr>
          <p:cNvPr id="13314" name="Object 3"/>
          <p:cNvGraphicFramePr>
            <a:graphicFrameLocks noChangeAspect="1"/>
          </p:cNvGraphicFramePr>
          <p:nvPr/>
        </p:nvGraphicFramePr>
        <p:xfrm>
          <a:off x="839788" y="2117725"/>
          <a:ext cx="5829300" cy="957263"/>
        </p:xfrm>
        <a:graphic>
          <a:graphicData uri="http://schemas.openxmlformats.org/presentationml/2006/ole">
            <p:oleObj spid="_x0000_s13314" name="Equation" r:id="rId4" imgW="4508280" imgH="736560" progId="Equation.DSMT4">
              <p:embed/>
            </p:oleObj>
          </a:graphicData>
        </a:graphic>
      </p:graphicFrame>
      <p:sp>
        <p:nvSpPr>
          <p:cNvPr id="13318" name="Text Box 5"/>
          <p:cNvSpPr txBox="1">
            <a:spLocks noChangeArrowheads="1"/>
          </p:cNvSpPr>
          <p:nvPr/>
        </p:nvSpPr>
        <p:spPr bwMode="auto">
          <a:xfrm>
            <a:off x="533400" y="1600200"/>
            <a:ext cx="11699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=1, </a:t>
            </a:r>
            <a:r>
              <a:rPr lang="en-US" i="1"/>
              <a:t>n</a:t>
            </a:r>
            <a:r>
              <a:rPr lang="en-US"/>
              <a:t>=1</a:t>
            </a: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2590800" y="3200400"/>
            <a:ext cx="43449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fundamental component in the </a:t>
            </a:r>
            <a:r>
              <a:rPr lang="en-US" i="1"/>
              <a:t>d</a:t>
            </a:r>
            <a:r>
              <a:rPr lang="en-US"/>
              <a:t>-axis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533400" y="3886200"/>
            <a:ext cx="11699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=1, </a:t>
            </a:r>
            <a:r>
              <a:rPr lang="en-US" i="1"/>
              <a:t>n</a:t>
            </a:r>
            <a:r>
              <a:rPr lang="en-US"/>
              <a:t>=2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2590800" y="5486400"/>
            <a:ext cx="42179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third harmonic in the zero sequence</a:t>
            </a:r>
          </a:p>
        </p:txBody>
      </p:sp>
      <p:sp>
        <p:nvSpPr>
          <p:cNvPr id="13322" name="Rectangle 11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3315" name="Object 10"/>
          <p:cNvGraphicFramePr>
            <a:graphicFrameLocks noChangeAspect="1"/>
          </p:cNvGraphicFramePr>
          <p:nvPr/>
        </p:nvGraphicFramePr>
        <p:xfrm>
          <a:off x="1377950" y="4403725"/>
          <a:ext cx="5597525" cy="957263"/>
        </p:xfrm>
        <a:graphic>
          <a:graphicData uri="http://schemas.openxmlformats.org/presentationml/2006/ole">
            <p:oleObj spid="_x0000_s13315" name="Equation" r:id="rId5" imgW="4330440" imgH="7365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B77712-E752-415E-9C6A-A23F70F8356B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Magnet Flux Linkage</a:t>
            </a:r>
            <a:br>
              <a:rPr lang="en-US" sz="3200" smtClean="0"/>
            </a:br>
            <a:r>
              <a:rPr lang="en-US" sz="3200" smtClean="0"/>
              <a:t>(Rotor Reference Frame)</a:t>
            </a:r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533400" y="1600200"/>
            <a:ext cx="11699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=1, </a:t>
            </a:r>
            <a:r>
              <a:rPr lang="en-US" i="1"/>
              <a:t>n</a:t>
            </a:r>
            <a:r>
              <a:rPr lang="en-US"/>
              <a:t>=3</a:t>
            </a:r>
          </a:p>
        </p:txBody>
      </p:sp>
      <p:sp>
        <p:nvSpPr>
          <p:cNvPr id="14343" name="Text Box 5"/>
          <p:cNvSpPr txBox="1">
            <a:spLocks noChangeArrowheads="1"/>
          </p:cNvSpPr>
          <p:nvPr/>
        </p:nvSpPr>
        <p:spPr bwMode="auto">
          <a:xfrm>
            <a:off x="3886200" y="3200400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fifth harmonic, negative sequence</a:t>
            </a:r>
          </a:p>
        </p:txBody>
      </p:sp>
      <p:sp>
        <p:nvSpPr>
          <p:cNvPr id="14344" name="Text Box 6"/>
          <p:cNvSpPr txBox="1">
            <a:spLocks noChangeArrowheads="1"/>
          </p:cNvSpPr>
          <p:nvPr/>
        </p:nvSpPr>
        <p:spPr bwMode="auto">
          <a:xfrm>
            <a:off x="533400" y="3886200"/>
            <a:ext cx="116998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=1, </a:t>
            </a:r>
            <a:r>
              <a:rPr lang="en-US" i="1"/>
              <a:t>n</a:t>
            </a:r>
            <a:r>
              <a:rPr lang="en-US"/>
              <a:t>=4</a:t>
            </a:r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0" y="303371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4338" name="Object 10"/>
          <p:cNvGraphicFramePr>
            <a:graphicFrameLocks noChangeAspect="1"/>
          </p:cNvGraphicFramePr>
          <p:nvPr/>
        </p:nvGraphicFramePr>
        <p:xfrm>
          <a:off x="1230313" y="2117725"/>
          <a:ext cx="5926137" cy="957263"/>
        </p:xfrm>
        <a:graphic>
          <a:graphicData uri="http://schemas.openxmlformats.org/presentationml/2006/ole">
            <p:oleObj spid="_x0000_s14338" name="Equation" r:id="rId4" imgW="4584600" imgH="736560" progId="Equation.DSMT4">
              <p:embed/>
            </p:oleObj>
          </a:graphicData>
        </a:graphic>
      </p:graphicFrame>
      <p:graphicFrame>
        <p:nvGraphicFramePr>
          <p:cNvPr id="14339" name="Object 12"/>
          <p:cNvGraphicFramePr>
            <a:graphicFrameLocks noChangeAspect="1"/>
          </p:cNvGraphicFramePr>
          <p:nvPr/>
        </p:nvGraphicFramePr>
        <p:xfrm>
          <a:off x="1430338" y="4419600"/>
          <a:ext cx="5957887" cy="957263"/>
        </p:xfrm>
        <a:graphic>
          <a:graphicData uri="http://schemas.openxmlformats.org/presentationml/2006/ole">
            <p:oleObj spid="_x0000_s14339" name="Equation" r:id="rId5" imgW="4609800" imgH="736560" progId="Equation.DSMT4">
              <p:embed/>
            </p:oleObj>
          </a:graphicData>
        </a:graphic>
      </p:graphicFrame>
      <p:sp>
        <p:nvSpPr>
          <p:cNvPr id="14346" name="Text Box 13"/>
          <p:cNvSpPr txBox="1">
            <a:spLocks noChangeArrowheads="1"/>
          </p:cNvSpPr>
          <p:nvPr/>
        </p:nvSpPr>
        <p:spPr bwMode="auto">
          <a:xfrm>
            <a:off x="3962400" y="5486400"/>
            <a:ext cx="43608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seventh harmonic, positive sequence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9D0005-7AB2-47DC-AAB2-67D919744AD3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98438"/>
            <a:ext cx="86868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General Form for </a:t>
            </a:r>
            <a:r>
              <a:rPr lang="en-US" sz="3200" i="1" smtClean="0"/>
              <a:t>q</a:t>
            </a:r>
            <a:r>
              <a:rPr lang="en-US" sz="3200" smtClean="0"/>
              <a:t>- and </a:t>
            </a:r>
            <a:r>
              <a:rPr lang="en-US" sz="3200" i="1" smtClean="0"/>
              <a:t>d</a:t>
            </a:r>
            <a:r>
              <a:rPr lang="en-US" sz="3200" smtClean="0"/>
              <a:t>-axis Flux Linkages</a:t>
            </a:r>
          </a:p>
        </p:txBody>
      </p:sp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609600" y="1752600"/>
          <a:ext cx="7508875" cy="560388"/>
        </p:xfrm>
        <a:graphic>
          <a:graphicData uri="http://schemas.openxmlformats.org/presentationml/2006/ole">
            <p:oleObj spid="_x0000_s15362" name="Equation" r:id="rId4" imgW="5778360" imgH="431640" progId="Equation.DSMT4">
              <p:embed/>
            </p:oleObj>
          </a:graphicData>
        </a:graphic>
      </p:graphicFrame>
      <p:graphicFrame>
        <p:nvGraphicFramePr>
          <p:cNvPr id="15363" name="Object 5"/>
          <p:cNvGraphicFramePr>
            <a:graphicFrameLocks noChangeAspect="1"/>
          </p:cNvGraphicFramePr>
          <p:nvPr/>
        </p:nvGraphicFramePr>
        <p:xfrm>
          <a:off x="565150" y="2562225"/>
          <a:ext cx="7707313" cy="560388"/>
        </p:xfrm>
        <a:graphic>
          <a:graphicData uri="http://schemas.openxmlformats.org/presentationml/2006/ole">
            <p:oleObj spid="_x0000_s15363" name="Equation" r:id="rId5" imgW="5930640" imgH="431640" progId="Equation.DSMT4">
              <p:embed/>
            </p:oleObj>
          </a:graphicData>
        </a:graphic>
      </p:graphicFrame>
      <p:graphicFrame>
        <p:nvGraphicFramePr>
          <p:cNvPr id="15364" name="Object 7"/>
          <p:cNvGraphicFramePr>
            <a:graphicFrameLocks noChangeAspect="1"/>
          </p:cNvGraphicFramePr>
          <p:nvPr/>
        </p:nvGraphicFramePr>
        <p:xfrm>
          <a:off x="1708150" y="3476625"/>
          <a:ext cx="1271588" cy="511175"/>
        </p:xfrm>
        <a:graphic>
          <a:graphicData uri="http://schemas.openxmlformats.org/presentationml/2006/ole">
            <p:oleObj spid="_x0000_s15364" name="Equation" r:id="rId6" imgW="977760" imgH="393480" progId="Equation.DSMT4">
              <p:embed/>
            </p:oleObj>
          </a:graphicData>
        </a:graphic>
      </p:graphicFrame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777875" y="3487738"/>
            <a:ext cx="7905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Note: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1616075" y="4021138"/>
            <a:ext cx="31019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paper uses </a:t>
            </a:r>
            <a:r>
              <a:rPr lang="en-US" i="1"/>
              <a:t>n</a:t>
            </a:r>
            <a:r>
              <a:rPr lang="en-US"/>
              <a:t> instead of </a:t>
            </a:r>
            <a:r>
              <a:rPr lang="en-US" i="1"/>
              <a:t>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3ADCF1-EDF9-43F2-AB37-221678CF07F3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163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533400"/>
          </a:xfrm>
        </p:spPr>
        <p:txBody>
          <a:bodyPr/>
          <a:lstStyle/>
          <a:p>
            <a:pPr eaLnBrk="1" hangingPunct="1"/>
            <a:r>
              <a:rPr lang="en-US" sz="3200" smtClean="0"/>
              <a:t>Flux Linkage Example</a:t>
            </a:r>
          </a:p>
        </p:txBody>
      </p:sp>
      <p:sp>
        <p:nvSpPr>
          <p:cNvPr id="16392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34353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d-axis flux linkage with </a:t>
            </a:r>
            <a:r>
              <a:rPr lang="en-US" i="1"/>
              <a:t>m </a:t>
            </a:r>
            <a:r>
              <a:rPr lang="en-US"/>
              <a:t>= 1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1066800" y="1600200"/>
          <a:ext cx="6122988" cy="363538"/>
        </p:xfrm>
        <a:graphic>
          <a:graphicData uri="http://schemas.openxmlformats.org/presentationml/2006/ole">
            <p:oleObj spid="_x0000_s16386" name="Equation" r:id="rId4" imgW="4711680" imgH="279360" progId="Equation.DSMT4">
              <p:embed/>
            </p:oleObj>
          </a:graphicData>
        </a:graphic>
      </p:graphicFrame>
      <p:sp>
        <p:nvSpPr>
          <p:cNvPr id="16393" name="Text Box 5"/>
          <p:cNvSpPr txBox="1">
            <a:spLocks noChangeArrowheads="1"/>
          </p:cNvSpPr>
          <p:nvPr/>
        </p:nvSpPr>
        <p:spPr bwMode="auto">
          <a:xfrm>
            <a:off x="685800" y="2438400"/>
            <a:ext cx="12620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with </a:t>
            </a:r>
            <a:r>
              <a:rPr lang="en-US" i="1"/>
              <a:t>x</a:t>
            </a:r>
            <a:r>
              <a:rPr lang="en-US"/>
              <a:t> = 1</a:t>
            </a:r>
          </a:p>
        </p:txBody>
      </p:sp>
      <p:sp>
        <p:nvSpPr>
          <p:cNvPr id="16394" name="Text Box 9"/>
          <p:cNvSpPr txBox="1">
            <a:spLocks noChangeArrowheads="1"/>
          </p:cNvSpPr>
          <p:nvPr/>
        </p:nvSpPr>
        <p:spPr bwMode="auto">
          <a:xfrm>
            <a:off x="711200" y="3581400"/>
            <a:ext cx="1346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with </a:t>
            </a:r>
            <a:r>
              <a:rPr lang="en-US" i="1"/>
              <a:t>x</a:t>
            </a:r>
            <a:r>
              <a:rPr lang="en-US"/>
              <a:t> = -5</a:t>
            </a:r>
          </a:p>
        </p:txBody>
      </p:sp>
      <p:sp>
        <p:nvSpPr>
          <p:cNvPr id="16395" name="Text Box 10"/>
          <p:cNvSpPr txBox="1">
            <a:spLocks noChangeArrowheads="1"/>
          </p:cNvSpPr>
          <p:nvPr/>
        </p:nvSpPr>
        <p:spPr bwMode="auto">
          <a:xfrm>
            <a:off x="711200" y="4784725"/>
            <a:ext cx="12620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with </a:t>
            </a:r>
            <a:r>
              <a:rPr lang="en-US" i="1"/>
              <a:t>x</a:t>
            </a:r>
            <a:r>
              <a:rPr lang="en-US"/>
              <a:t> = 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13DB08-445B-41DB-9941-E99830CDCB2E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74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/>
              <a:t>Averaged Flux Linkages</a:t>
            </a:r>
          </a:p>
        </p:txBody>
      </p:sp>
      <p:sp>
        <p:nvSpPr>
          <p:cNvPr id="17416" name="Text Box 3"/>
          <p:cNvSpPr txBox="1">
            <a:spLocks noChangeArrowheads="1"/>
          </p:cNvSpPr>
          <p:nvPr/>
        </p:nvSpPr>
        <p:spPr bwMode="auto">
          <a:xfrm>
            <a:off x="762000" y="1368425"/>
            <a:ext cx="55705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averaging over 1/6</a:t>
            </a:r>
            <a:r>
              <a:rPr lang="en-US" baseline="30000"/>
              <a:t>th</a:t>
            </a:r>
            <a:r>
              <a:rPr lang="en-US"/>
              <a:t> of a fundamental cycle of </a:t>
            </a:r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r</a:t>
            </a:r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1371600" y="2514600"/>
          <a:ext cx="1914525" cy="544513"/>
        </p:xfrm>
        <a:graphic>
          <a:graphicData uri="http://schemas.openxmlformats.org/presentationml/2006/ole">
            <p:oleObj spid="_x0000_s17410" name="Equation" r:id="rId4" imgW="1473120" imgH="419040" progId="Equation.DSMT4">
              <p:embed/>
            </p:oleObj>
          </a:graphicData>
        </a:graphic>
      </p:graphicFrame>
      <p:graphicFrame>
        <p:nvGraphicFramePr>
          <p:cNvPr id="17411" name="Object 5"/>
          <p:cNvGraphicFramePr>
            <a:graphicFrameLocks noChangeAspect="1"/>
          </p:cNvGraphicFramePr>
          <p:nvPr/>
        </p:nvGraphicFramePr>
        <p:xfrm>
          <a:off x="1355725" y="2057400"/>
          <a:ext cx="1006475" cy="330200"/>
        </p:xfrm>
        <a:graphic>
          <a:graphicData uri="http://schemas.openxmlformats.org/presentationml/2006/ole">
            <p:oleObj spid="_x0000_s17411" name="Equation" r:id="rId5" imgW="774360" imgH="253800" progId="Equation.DSMT4">
              <p:embed/>
            </p:oleObj>
          </a:graphicData>
        </a:graphic>
      </p:graphicFrame>
      <p:graphicFrame>
        <p:nvGraphicFramePr>
          <p:cNvPr id="17412" name="Object 6"/>
          <p:cNvGraphicFramePr>
            <a:graphicFrameLocks noChangeAspect="1"/>
          </p:cNvGraphicFramePr>
          <p:nvPr/>
        </p:nvGraphicFramePr>
        <p:xfrm>
          <a:off x="1363663" y="3733800"/>
          <a:ext cx="1733550" cy="546100"/>
        </p:xfrm>
        <a:graphic>
          <a:graphicData uri="http://schemas.openxmlformats.org/presentationml/2006/ole">
            <p:oleObj spid="_x0000_s17412" name="Equation" r:id="rId6" imgW="1333440" imgH="419040" progId="Equation.DSMT4">
              <p:embed/>
            </p:oleObj>
          </a:graphicData>
        </a:graphic>
      </p:graphicFrame>
      <p:graphicFrame>
        <p:nvGraphicFramePr>
          <p:cNvPr id="17413" name="Object 7"/>
          <p:cNvGraphicFramePr>
            <a:graphicFrameLocks noChangeAspect="1"/>
          </p:cNvGraphicFramePr>
          <p:nvPr/>
        </p:nvGraphicFramePr>
        <p:xfrm>
          <a:off x="1371600" y="3284538"/>
          <a:ext cx="1006475" cy="312737"/>
        </p:xfrm>
        <a:graphic>
          <a:graphicData uri="http://schemas.openxmlformats.org/presentationml/2006/ole">
            <p:oleObj spid="_x0000_s17413" name="Equation" r:id="rId7" imgW="77436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6407</TotalTime>
  <Words>293</Words>
  <Application>Microsoft Office PowerPoint</Application>
  <PresentationFormat>On-screen Show (4:3)</PresentationFormat>
  <Paragraphs>99</Paragraphs>
  <Slides>27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Default Design</vt:lpstr>
      <vt:lpstr>Equation</vt:lpstr>
      <vt:lpstr>MathType 6.0 Equation</vt:lpstr>
      <vt:lpstr>ECE 802, Electric Motor Control   Permanent-Magnet Ac Machines with Non-Sinusoidal Back-Emf</vt:lpstr>
      <vt:lpstr>PMSM Geometry</vt:lpstr>
      <vt:lpstr>Flux Linkages in a-b-c</vt:lpstr>
      <vt:lpstr>Transform to xqr Reference Frame</vt:lpstr>
      <vt:lpstr>Magnet Flux Linkage (Rotor Reference Frame)</vt:lpstr>
      <vt:lpstr>Magnet Flux Linkage (Rotor Reference Frame)</vt:lpstr>
      <vt:lpstr>General Form for q- and d-axis Flux Linkages</vt:lpstr>
      <vt:lpstr>Flux Linkage Example</vt:lpstr>
      <vt:lpstr>Averaged Flux Linkages</vt:lpstr>
      <vt:lpstr>Rotor Reference Frame</vt:lpstr>
      <vt:lpstr>Rotor to xr Reference Frame Transformation</vt:lpstr>
      <vt:lpstr>Zero Sequence Transformation</vt:lpstr>
      <vt:lpstr>Voltage and Flux Equations in the x Reference Frame</vt:lpstr>
      <vt:lpstr>Equivalent Circuit with x = 1, -5, 7</vt:lpstr>
      <vt:lpstr>Zero Sequence Circuit with y = 3</vt:lpstr>
      <vt:lpstr>Simulation Diagram</vt:lpstr>
      <vt:lpstr>Inverter Topology</vt:lpstr>
      <vt:lpstr>Drive Voltage Equations</vt:lpstr>
      <vt:lpstr>Steady-State Calculations</vt:lpstr>
      <vt:lpstr>Slide 20</vt:lpstr>
      <vt:lpstr>Slide 21</vt:lpstr>
      <vt:lpstr>Slide 22</vt:lpstr>
      <vt:lpstr>Slide 23</vt:lpstr>
      <vt:lpstr>Slide 24</vt:lpstr>
      <vt:lpstr>Lab Measurement and Detailed Model</vt:lpstr>
      <vt:lpstr>Lab Measurement and MRF Model</vt:lpstr>
      <vt:lpstr>MRF Model Currents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655</cp:revision>
  <cp:lastPrinted>1601-01-01T00:00:00Z</cp:lastPrinted>
  <dcterms:created xsi:type="dcterms:W3CDTF">1601-01-01T00:00:00Z</dcterms:created>
  <dcterms:modified xsi:type="dcterms:W3CDTF">2013-10-31T12:19:37Z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